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58" r:id="rId5"/>
    <p:sldId id="282" r:id="rId6"/>
    <p:sldId id="283" r:id="rId7"/>
    <p:sldId id="286" r:id="rId8"/>
    <p:sldId id="285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308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281" r:id="rId32"/>
  </p:sldIdLst>
  <p:sldSz cx="9144000" cy="6858000" type="screen4x3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Segoe UI" pitchFamily="34" charset="0"/>
      <p:regular r:id="rId39"/>
      <p:bold r:id="rId40"/>
      <p:italic r:id="rId41"/>
      <p:boldItalic r:id="rId42"/>
    </p:embeddedFont>
    <p:embeddedFont>
      <p:font typeface="Perpetua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0" autoAdjust="0"/>
  </p:normalViewPr>
  <p:slideViewPr>
    <p:cSldViewPr>
      <p:cViewPr varScale="1">
        <p:scale>
          <a:sx n="67" d="100"/>
          <a:sy n="67" d="100"/>
        </p:scale>
        <p:origin x="-12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7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lIns="0" rIns="0">
            <a:normAutofit fontScale="90000"/>
          </a:bodyPr>
          <a:lstStyle/>
          <a:p>
            <a:r>
              <a:rPr lang="en-GB" dirty="0" smtClean="0"/>
              <a:t>Us and Them – The Story of Joint Venture in eLearning of Teachers and Students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348880"/>
            <a:ext cx="8064896" cy="1800200"/>
          </a:xfrm>
        </p:spPr>
        <p:txBody>
          <a:bodyPr lIns="0" rIns="0">
            <a:normAutofit/>
          </a:bodyPr>
          <a:lstStyle/>
          <a:p>
            <a:r>
              <a:rPr lang="en-US" cap="all" dirty="0" err="1" smtClean="0"/>
              <a:t>Putnik,Z</a:t>
            </a:r>
            <a:r>
              <a:rPr lang="en-US" cap="all" dirty="0" smtClean="0"/>
              <a:t>.*, Ivanović, M.*, </a:t>
            </a:r>
            <a:r>
              <a:rPr lang="en-US" cap="all" dirty="0" err="1" smtClean="0"/>
              <a:t>Budimac,Z</a:t>
            </a:r>
            <a:r>
              <a:rPr lang="en-US" cap="all" dirty="0" smtClean="0"/>
              <a:t>.*, </a:t>
            </a:r>
            <a:r>
              <a:rPr lang="en-US" cap="all" dirty="0" err="1" smtClean="0"/>
              <a:t>bothe</a:t>
            </a:r>
            <a:r>
              <a:rPr lang="en-US" cap="all" dirty="0" smtClean="0"/>
              <a:t>, K.**</a:t>
            </a:r>
          </a:p>
          <a:p>
            <a:r>
              <a:rPr lang="en-US" dirty="0" smtClean="0"/>
              <a:t>* Department of Mathematics and Informatics, </a:t>
            </a:r>
          </a:p>
          <a:p>
            <a:r>
              <a:rPr lang="en-US" dirty="0" smtClean="0"/>
              <a:t>Faculty of Science, University of Novi Sad</a:t>
            </a:r>
          </a:p>
          <a:p>
            <a:r>
              <a:rPr lang="en-US" dirty="0" smtClean="0"/>
              <a:t>** Institute of Informatics, Humboldt University Berlin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95399"/>
            <a:ext cx="5991200" cy="4653881"/>
          </a:xfrm>
        </p:spPr>
        <p:txBody>
          <a:bodyPr>
            <a:normAutofit/>
          </a:bodyPr>
          <a:lstStyle/>
          <a:p>
            <a:r>
              <a:rPr lang="en-US" dirty="0" smtClean="0"/>
              <a:t>Why not invent an elective course about eLearning, distance learning, or similar?</a:t>
            </a:r>
          </a:p>
          <a:p>
            <a:pPr lvl="1"/>
            <a:r>
              <a:rPr lang="en-US" dirty="0" smtClean="0"/>
              <a:t>Because there is an accreditation, and it costs, and it’s complicated … </a:t>
            </a:r>
          </a:p>
          <a:p>
            <a:endParaRPr lang="en-US" dirty="0" smtClean="0"/>
          </a:p>
          <a:p>
            <a:r>
              <a:rPr lang="en-US" dirty="0" smtClean="0"/>
              <a:t>No problem, if you think ahead! </a:t>
            </a:r>
          </a:p>
          <a:p>
            <a:endParaRPr lang="en-US" dirty="0" smtClean="0"/>
          </a:p>
          <a:p>
            <a:r>
              <a:rPr lang="en-US" dirty="0" smtClean="0"/>
              <a:t>We’ve accredited 4 courses, entitled “Elective seminar A, B, C and D”, first two at undergraduate, second two at graduate level.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Recursive solution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Each year, professors can offer various topics within those courses.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Did we trick the system? No, we just employed it to our satisfaction.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Additional possibility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295399"/>
            <a:ext cx="6120680" cy="4653881"/>
          </a:xfrm>
        </p:spPr>
        <p:txBody>
          <a:bodyPr rIns="0">
            <a:normAutofit/>
          </a:bodyPr>
          <a:lstStyle/>
          <a:p>
            <a:r>
              <a:rPr lang="en-US" dirty="0" smtClean="0"/>
              <a:t>At the beginning of a semester, professors offer the courses, and students apply for them: </a:t>
            </a:r>
          </a:p>
          <a:p>
            <a:pPr lvl="1"/>
            <a:r>
              <a:rPr lang="en-US" dirty="0" smtClean="0"/>
              <a:t>if there are students, the course is conducted, </a:t>
            </a:r>
          </a:p>
          <a:p>
            <a:pPr lvl="1"/>
            <a:r>
              <a:rPr lang="en-US" dirty="0" smtClean="0"/>
              <a:t>if not, the course is not offered anymore.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first time “Elective Seminar – eLearning” was offered was in 2004/05. As for any new course, we had small number of student – 7.</a:t>
            </a:r>
          </a:p>
          <a:p>
            <a:endParaRPr lang="en-US" dirty="0" smtClean="0"/>
          </a:p>
          <a:p>
            <a:r>
              <a:rPr lang="en-US" dirty="0" smtClean="0"/>
              <a:t>Yet, it meant that we had 7 more lectures developed!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First experiences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Small number of students enabled us to carefully develop teaching materials for the course.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It also enabled us to recognize what we can expect/require from students.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Additional possibility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5991200" cy="4968552"/>
          </a:xfrm>
        </p:spPr>
        <p:txBody>
          <a:bodyPr>
            <a:normAutofit/>
          </a:bodyPr>
          <a:lstStyle/>
          <a:p>
            <a:r>
              <a:rPr lang="en-US" dirty="0" smtClean="0"/>
              <a:t>In the next couple of years, we had a rapid growth of students applying for the course.</a:t>
            </a:r>
          </a:p>
          <a:p>
            <a:pPr lvl="1"/>
            <a:r>
              <a:rPr lang="en-US" dirty="0" smtClean="0"/>
              <a:t>in 2</a:t>
            </a:r>
            <a:r>
              <a:rPr lang="en-US" baseline="30000" dirty="0" smtClean="0"/>
              <a:t>nd</a:t>
            </a:r>
            <a:r>
              <a:rPr lang="en-US" dirty="0" smtClean="0"/>
              <a:t> year – 17,</a:t>
            </a:r>
          </a:p>
          <a:p>
            <a:pPr lvl="1"/>
            <a:r>
              <a:rPr lang="en-US" dirty="0" smtClean="0"/>
              <a:t>in 3</a:t>
            </a:r>
            <a:r>
              <a:rPr lang="en-US" baseline="30000" dirty="0" smtClean="0"/>
              <a:t>rd</a:t>
            </a:r>
            <a:r>
              <a:rPr lang="en-US" dirty="0" smtClean="0"/>
              <a:t> year – 26,</a:t>
            </a:r>
          </a:p>
          <a:p>
            <a:pPr lvl="1"/>
            <a:r>
              <a:rPr lang="en-US" dirty="0" smtClean="0"/>
              <a:t>in 4</a:t>
            </a:r>
            <a:r>
              <a:rPr lang="en-US" baseline="30000" dirty="0" smtClean="0"/>
              <a:t>th</a:t>
            </a:r>
            <a:r>
              <a:rPr lang="en-US" dirty="0" smtClean="0"/>
              <a:t> year – 94!!!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last one was too much. Way too much! We had to control the situation.</a:t>
            </a:r>
          </a:p>
          <a:p>
            <a:endParaRPr lang="en-US" dirty="0" smtClean="0"/>
          </a:p>
          <a:p>
            <a:r>
              <a:rPr lang="en-US" dirty="0" smtClean="0"/>
              <a:t>Year 5 we </a:t>
            </a:r>
            <a:r>
              <a:rPr lang="en-US" i="1" dirty="0" smtClean="0"/>
              <a:t>did not</a:t>
            </a:r>
            <a:r>
              <a:rPr lang="en-US" dirty="0" smtClean="0"/>
              <a:t> conduct the course. In the following years, we kept number of students between 25 and 30.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Further experiences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Unfortunately, number of finished eLessons is not the same as the number of students applied.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Our wish to have useful material, raised the quality level required, so not all of the students managed!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Additional possibility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5991200" cy="4968552"/>
          </a:xfrm>
        </p:spPr>
        <p:txBody>
          <a:bodyPr>
            <a:normAutofit/>
          </a:bodyPr>
          <a:lstStyle/>
          <a:p>
            <a:r>
              <a:rPr lang="en-US" dirty="0" smtClean="0"/>
              <a:t>Why so many students? The average grade, was above 9.5, was that the reason?</a:t>
            </a:r>
          </a:p>
          <a:p>
            <a:pPr lvl="1"/>
            <a:r>
              <a:rPr lang="en-US" dirty="0" smtClean="0"/>
              <a:t>How is it possible to have such a high average grade, without giving grades away?</a:t>
            </a:r>
          </a:p>
          <a:p>
            <a:pPr lvl="1"/>
            <a:r>
              <a:rPr lang="en-US" dirty="0" smtClean="0"/>
              <a:t>Was the course too easy?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No. Definitely. As we promised to students at the beginning, </a:t>
            </a:r>
            <a:r>
              <a:rPr lang="en-US" i="1" dirty="0" smtClean="0"/>
              <a:t>instead</a:t>
            </a:r>
            <a:r>
              <a:rPr lang="en-US" dirty="0" smtClean="0"/>
              <a:t> of getting a lower grade, they will have to </a:t>
            </a:r>
            <a:r>
              <a:rPr lang="en-US" i="1" dirty="0" smtClean="0"/>
              <a:t>work more</a:t>
            </a:r>
            <a:r>
              <a:rPr lang="en-US" dirty="0" smtClean="0"/>
              <a:t>, create a </a:t>
            </a:r>
            <a:r>
              <a:rPr lang="en-US" i="1" dirty="0" smtClean="0"/>
              <a:t>better</a:t>
            </a:r>
            <a:r>
              <a:rPr lang="en-US" dirty="0" smtClean="0"/>
              <a:t> lesson, and </a:t>
            </a:r>
            <a:r>
              <a:rPr lang="en-US" i="1" dirty="0" smtClean="0"/>
              <a:t>deserve</a:t>
            </a:r>
            <a:r>
              <a:rPr lang="en-US" dirty="0" smtClean="0"/>
              <a:t> a higher grade. </a:t>
            </a:r>
          </a:p>
          <a:p>
            <a:endParaRPr lang="en-US" dirty="0" smtClean="0"/>
          </a:p>
          <a:p>
            <a:r>
              <a:rPr lang="en-US" dirty="0" smtClean="0"/>
              <a:t>Or fail! Their choice.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Achievements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As a consequence, we got developed material of a much higher quality!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Some of it was almost immediately, with minimal changes, usable!!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Additional possibility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5991200" cy="49685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With so many students – why do we still need this elective course? </a:t>
            </a:r>
          </a:p>
          <a:p>
            <a:endParaRPr lang="en-US" dirty="0" smtClean="0"/>
          </a:p>
          <a:p>
            <a:r>
              <a:rPr lang="en-US" dirty="0" smtClean="0"/>
              <a:t>For several reasons, actually:</a:t>
            </a:r>
          </a:p>
          <a:p>
            <a:pPr lvl="1"/>
            <a:r>
              <a:rPr lang="en-US" dirty="0" smtClean="0"/>
              <a:t>we want our students to learn about theory and practice of eLearning – the first and the most important!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</a:t>
            </a:r>
            <a:r>
              <a:rPr lang="en-US" dirty="0" smtClean="0"/>
              <a:t>want </a:t>
            </a:r>
            <a:r>
              <a:rPr lang="en-US" dirty="0" smtClean="0"/>
              <a:t>our eLearning material constantly being updated and of the highest quality, and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number of applicants is not the same as the number of those who successfully passed the exam.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(Small) conclusion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Because of the demand for high quality, a lot of students didn’t pass the exam.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They reapply the next year, in order to finish it. Or not.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Additional possibility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2669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Regular Possibilities</a:t>
            </a:r>
            <a:endParaRPr lang="en-US" sz="3200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9052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Resulting Lectures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7244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Resume</a:t>
            </a:r>
            <a:endParaRPr lang="en-US" sz="3200" dirty="0"/>
          </a:p>
        </p:txBody>
      </p:sp>
      <p:sp>
        <p:nvSpPr>
          <p:cNvPr id="24" name="Right Arrow Callout 23"/>
          <p:cNvSpPr/>
          <p:nvPr/>
        </p:nvSpPr>
        <p:spPr>
          <a:xfrm>
            <a:off x="838200" y="14652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1.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2800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7244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838200" y="30948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9096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743200" y="30861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Additional Possibility</a:t>
            </a:r>
            <a:endParaRPr lang="en-US" sz="3200" dirty="0"/>
          </a:p>
        </p:txBody>
      </p:sp>
      <p:pic>
        <p:nvPicPr>
          <p:cNvPr id="13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3" r="12738"/>
          <a:stretch>
            <a:fillRect/>
          </a:stretch>
        </p:blipFill>
        <p:spPr>
          <a:xfrm>
            <a:off x="6677891" y="1219200"/>
            <a:ext cx="2382982" cy="3413761"/>
          </a:xfrm>
          <a:prstGeom prst="rect">
            <a:avLst/>
          </a:prstGeom>
          <a:ln w="539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5991200" cy="4968552"/>
          </a:xfrm>
        </p:spPr>
        <p:txBody>
          <a:bodyPr>
            <a:normAutofit/>
          </a:bodyPr>
          <a:lstStyle/>
          <a:p>
            <a:r>
              <a:rPr lang="en-US" dirty="0" smtClean="0"/>
              <a:t>Let us introduce the notion of “</a:t>
            </a:r>
            <a:r>
              <a:rPr lang="en-US" i="1" dirty="0" smtClean="0"/>
              <a:t>successfully developed eLearning resource</a:t>
            </a:r>
            <a:r>
              <a:rPr lang="en-US" dirty="0" smtClean="0"/>
              <a:t>” which we will identify with the highest grades 10 and 9.</a:t>
            </a:r>
          </a:p>
          <a:p>
            <a:endParaRPr lang="en-US" dirty="0" smtClean="0"/>
          </a:p>
          <a:p>
            <a:r>
              <a:rPr lang="en-US" dirty="0" smtClean="0"/>
              <a:t>These lectures in practice didn’t require too much additional work by lecturers to be used in practice.</a:t>
            </a:r>
          </a:p>
          <a:p>
            <a:endParaRPr lang="en-US" dirty="0" smtClean="0"/>
          </a:p>
          <a:p>
            <a:r>
              <a:rPr lang="en-US" dirty="0" smtClean="0"/>
              <a:t>Over the years, number of resulting successfully developed lectures are </a:t>
            </a:r>
            <a:br>
              <a:rPr lang="en-US" dirty="0" smtClean="0"/>
            </a:br>
            <a:r>
              <a:rPr lang="en-US" dirty="0" smtClean="0"/>
              <a:t>as shown in the table.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(Successful) Resulting lectures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We got 132 nicely developed lectures, plus 55 “usable” lectures.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010" r="19011" b="5425"/>
          <a:stretch>
            <a:fillRect/>
          </a:stretch>
        </p:blipFill>
        <p:spPr bwMode="auto">
          <a:xfrm>
            <a:off x="5148064" y="3494440"/>
            <a:ext cx="3995936" cy="292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96751"/>
            <a:ext cx="5991200" cy="4752529"/>
          </a:xfrm>
        </p:spPr>
        <p:txBody>
          <a:bodyPr>
            <a:normAutofit/>
          </a:bodyPr>
          <a:lstStyle/>
          <a:p>
            <a:r>
              <a:rPr lang="en-US" dirty="0" smtClean="0"/>
              <a:t>What subjects and topics were the most interesting for our students to create eLearning materials.</a:t>
            </a:r>
          </a:p>
          <a:p>
            <a:endParaRPr lang="en-US" dirty="0" smtClean="0"/>
          </a:p>
          <a:p>
            <a:r>
              <a:rPr lang="en-US" dirty="0" smtClean="0"/>
              <a:t>Was it a free choice? Well … almost!</a:t>
            </a:r>
          </a:p>
          <a:p>
            <a:endParaRPr lang="en-US" dirty="0" smtClean="0"/>
          </a:p>
          <a:p>
            <a:r>
              <a:rPr lang="en-US" dirty="0" smtClean="0"/>
              <a:t>Courses from the first study year </a:t>
            </a:r>
            <a:br>
              <a:rPr lang="en-US" dirty="0" smtClean="0"/>
            </a:br>
            <a:r>
              <a:rPr lang="en-US" dirty="0" smtClean="0"/>
              <a:t>had more chance to be</a:t>
            </a:r>
            <a:br>
              <a:rPr lang="en-US" dirty="0" smtClean="0"/>
            </a:br>
            <a:r>
              <a:rPr lang="en-US" dirty="0" smtClean="0"/>
              <a:t>selected, so we had to “suggest” </a:t>
            </a:r>
            <a:br>
              <a:rPr lang="en-US" dirty="0" smtClean="0"/>
            </a:br>
            <a:r>
              <a:rPr lang="en-US" dirty="0" smtClean="0"/>
              <a:t>which topics we need more!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lectures have we got?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Lucky for us, students agreed and selected exactly the courses we needed. Free will ;-), </a:t>
            </a:r>
            <a:br>
              <a:rPr lang="en-US" sz="2000" dirty="0" smtClean="0"/>
            </a:br>
            <a:r>
              <a:rPr lang="en-US" sz="2000" dirty="0" smtClean="0"/>
              <a:t>of course!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660" r="23613" b="6376"/>
          <a:stretch>
            <a:fillRect/>
          </a:stretch>
        </p:blipFill>
        <p:spPr bwMode="auto">
          <a:xfrm>
            <a:off x="4912593" y="3356992"/>
            <a:ext cx="4231407" cy="296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8259" y="980728"/>
            <a:ext cx="6327957" cy="5112567"/>
          </a:xfrm>
        </p:spPr>
        <p:txBody>
          <a:bodyPr lIns="0" rIns="0">
            <a:normAutofit/>
          </a:bodyPr>
          <a:lstStyle/>
          <a:p>
            <a:r>
              <a:rPr lang="en-US" dirty="0" smtClean="0"/>
              <a:t>We were not sure in the beginning </a:t>
            </a:r>
            <a:r>
              <a:rPr lang="en-US" i="1" dirty="0" smtClean="0"/>
              <a:t>what</a:t>
            </a:r>
            <a:r>
              <a:rPr lang="en-US" dirty="0" smtClean="0"/>
              <a:t> students can create, and </a:t>
            </a:r>
            <a:r>
              <a:rPr lang="en-US" i="1" dirty="0" smtClean="0"/>
              <a:t>what</a:t>
            </a:r>
            <a:r>
              <a:rPr lang="en-US" dirty="0" smtClean="0"/>
              <a:t> we should ask them to do. </a:t>
            </a:r>
          </a:p>
          <a:p>
            <a:endParaRPr lang="en-US" dirty="0" smtClean="0"/>
          </a:p>
          <a:p>
            <a:r>
              <a:rPr lang="en-US" dirty="0" smtClean="0"/>
              <a:t>Over the years, we learned. For start, we supply them with static, written material to be used in eLearning resources. Then we ask them to create </a:t>
            </a:r>
            <a:r>
              <a:rPr lang="en-US" i="1" dirty="0" err="1" smtClean="0"/>
              <a:t>eLesson</a:t>
            </a:r>
            <a:r>
              <a:rPr lang="en-US" dirty="0" smtClean="0"/>
              <a:t>, i.e. series of screens: </a:t>
            </a:r>
          </a:p>
          <a:p>
            <a:pPr lvl="1"/>
            <a:r>
              <a:rPr lang="en-US" dirty="0" smtClean="0"/>
              <a:t>explaining the topic, </a:t>
            </a:r>
          </a:p>
          <a:p>
            <a:pPr lvl="1"/>
            <a:r>
              <a:rPr lang="en-US" dirty="0" smtClean="0"/>
              <a:t>giving links to additional resources and to needed </a:t>
            </a:r>
            <a:br>
              <a:rPr lang="en-US" dirty="0" smtClean="0"/>
            </a:br>
            <a:r>
              <a:rPr lang="en-US" dirty="0" smtClean="0"/>
              <a:t>pre-knowledge material, and </a:t>
            </a:r>
          </a:p>
          <a:p>
            <a:pPr lvl="1"/>
            <a:r>
              <a:rPr lang="en-US" dirty="0" smtClean="0"/>
              <a:t>giving some initial testing questions, just to keep students alert and in touch with the material.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Content of a lecture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This was not a problem, students were willing to do more!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We experimented for two years, checking what can be expected.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980728"/>
            <a:ext cx="6120680" cy="5112567"/>
          </a:xfrm>
        </p:spPr>
        <p:txBody>
          <a:bodyPr>
            <a:normAutofit/>
          </a:bodyPr>
          <a:lstStyle/>
          <a:p>
            <a:r>
              <a:rPr lang="en-US" dirty="0" smtClean="0"/>
              <a:t>We finally settled with the practice that students are required to develop: </a:t>
            </a:r>
          </a:p>
          <a:p>
            <a:pPr lvl="1"/>
            <a:r>
              <a:rPr lang="en-US" dirty="0" smtClean="0"/>
              <a:t>one </a:t>
            </a:r>
            <a:r>
              <a:rPr lang="en-US" dirty="0" err="1" smtClean="0"/>
              <a:t>eLesson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one glossary of the most important terms and notions, </a:t>
            </a:r>
          </a:p>
          <a:p>
            <a:pPr lvl="1"/>
            <a:r>
              <a:rPr lang="en-US" dirty="0" smtClean="0"/>
              <a:t>one question database with at least thirty questions, and </a:t>
            </a:r>
          </a:p>
          <a:p>
            <a:pPr lvl="1"/>
            <a:r>
              <a:rPr lang="en-US" dirty="0" smtClean="0"/>
              <a:t>one quiz that randomly selects ten questions from that database for students’ self-testing.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Even those requirements didn’t present any additional problem to students.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Content of a lecture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Those willing to work can develop all required material, and “easily” and with pleasure pass the exam.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For those looking for effortless and undemanding exam, nothing changed, they don’t manage anyway.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Introduction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2669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Regular Possibilities</a:t>
            </a:r>
            <a:endParaRPr lang="en-US" sz="3200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9052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Resulting Lectures</a:t>
            </a:r>
            <a:endParaRPr lang="en-US" sz="3200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7244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Resume</a:t>
            </a:r>
            <a:endParaRPr lang="en-US" sz="3200" dirty="0"/>
          </a:p>
        </p:txBody>
      </p:sp>
      <p:sp>
        <p:nvSpPr>
          <p:cNvPr id="24" name="Right Arrow Callout 23"/>
          <p:cNvSpPr/>
          <p:nvPr/>
        </p:nvSpPr>
        <p:spPr>
          <a:xfrm>
            <a:off x="838200" y="14652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1.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2800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7244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838200" y="30948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9096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743200" y="30861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Additional Possibility</a:t>
            </a:r>
            <a:endParaRPr lang="en-US" sz="3200" dirty="0"/>
          </a:p>
        </p:txBody>
      </p:sp>
      <p:pic>
        <p:nvPicPr>
          <p:cNvPr id="13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112" y="1219200"/>
            <a:ext cx="3200400" cy="3413761"/>
          </a:xfrm>
          <a:prstGeom prst="rect">
            <a:avLst/>
          </a:prstGeom>
          <a:ln w="539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6135216" cy="496855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 four occasions we conducted a survey to find out what our students think about the course.</a:t>
            </a:r>
          </a:p>
          <a:p>
            <a:endParaRPr lang="en-US" sz="1300" dirty="0" smtClean="0"/>
          </a:p>
          <a:p>
            <a:r>
              <a:rPr lang="en-US" dirty="0" smtClean="0"/>
              <a:t>Survey is a typical one we apply at all courses, standardized and borrowed from a long-lasting educational DAAD project.</a:t>
            </a:r>
          </a:p>
          <a:p>
            <a:endParaRPr lang="en-US" sz="1300" dirty="0" smtClean="0"/>
          </a:p>
          <a:p>
            <a:r>
              <a:rPr lang="en-US" dirty="0" smtClean="0"/>
              <a:t>The survey consists of four parts – questions about:</a:t>
            </a:r>
          </a:p>
          <a:p>
            <a:pPr lvl="1"/>
            <a:r>
              <a:rPr lang="en-US" dirty="0" smtClean="0"/>
              <a:t>teaching organization,</a:t>
            </a:r>
          </a:p>
          <a:p>
            <a:pPr lvl="1"/>
            <a:r>
              <a:rPr lang="en-US" dirty="0" smtClean="0"/>
              <a:t>lecturer,</a:t>
            </a:r>
          </a:p>
          <a:p>
            <a:pPr lvl="1"/>
            <a:r>
              <a:rPr lang="en-US" dirty="0" smtClean="0"/>
              <a:t>assistant, and finally</a:t>
            </a:r>
          </a:p>
          <a:p>
            <a:pPr lvl="1"/>
            <a:r>
              <a:rPr lang="en-US" dirty="0" smtClean="0"/>
              <a:t>students’ attendance of the course, and needed work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Satisfaction of students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387352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dirty="0" smtClean="0"/>
              <a:t>Surveys were conducted on the 3</a:t>
            </a:r>
            <a:r>
              <a:rPr lang="en-US" baseline="30000" dirty="0" smtClean="0"/>
              <a:t>rd</a:t>
            </a:r>
            <a:r>
              <a:rPr lang="en-US" dirty="0" smtClean="0"/>
              <a:t> year of course conduction with 26 students, 4</a:t>
            </a:r>
            <a:r>
              <a:rPr lang="en-US" baseline="30000" dirty="0" smtClean="0"/>
              <a:t>th</a:t>
            </a:r>
            <a:r>
              <a:rPr lang="en-US" dirty="0" smtClean="0"/>
              <a:t> year with 94 students, 8</a:t>
            </a:r>
            <a:r>
              <a:rPr lang="en-US" baseline="30000" dirty="0" smtClean="0"/>
              <a:t>th</a:t>
            </a:r>
            <a:r>
              <a:rPr lang="en-US" dirty="0" smtClean="0"/>
              <a:t> year with 27, and last year with 20 students.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Unfortunately, number of students participating in a survey is much smaller. </a:t>
            </a:r>
            <a:r>
              <a:rPr lang="en-US" sz="2000" dirty="0" smtClean="0">
                <a:sym typeface="Wingdings" pitchFamily="2" charset="2"/>
              </a:rPr>
              <a:t>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24744"/>
            <a:ext cx="8439472" cy="48245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Problem with surveys in this course lies in its organization: 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First, we conduct several theoretical lectures about the nature and principles of eLearning.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After that, practical lectures follow, teaching more application oriented things, needed in order to create eLearning teaching material.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In between and in parallel, exercises where all of the mentioned things are tested in practice are conducted.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Organization of the course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68760"/>
            <a:ext cx="6063208" cy="4824536"/>
          </a:xfrm>
        </p:spPr>
        <p:txBody>
          <a:bodyPr>
            <a:normAutofit/>
          </a:bodyPr>
          <a:lstStyle/>
          <a:p>
            <a:r>
              <a:rPr lang="en-US" dirty="0" smtClean="0"/>
              <a:t>After that, students start working on the material, with the help of lecturers. </a:t>
            </a:r>
          </a:p>
          <a:p>
            <a:endParaRPr lang="en-US" dirty="0" smtClean="0"/>
          </a:p>
          <a:p>
            <a:r>
              <a:rPr lang="en-US" dirty="0" smtClean="0"/>
              <a:t>Since we’re talking </a:t>
            </a:r>
            <a:r>
              <a:rPr lang="en-US" i="1" dirty="0" smtClean="0"/>
              <a:t>eLearning</a:t>
            </a:r>
            <a:r>
              <a:rPr lang="en-US" dirty="0" smtClean="0"/>
              <a:t>, we felt obliged to let students work on those </a:t>
            </a:r>
            <a:r>
              <a:rPr lang="en-US" i="1" dirty="0" smtClean="0"/>
              <a:t>from home</a:t>
            </a:r>
            <a:r>
              <a:rPr lang="en-US" dirty="0" smtClean="0"/>
              <a:t>, </a:t>
            </a:r>
            <a:r>
              <a:rPr lang="en-US" i="1" dirty="0" smtClean="0"/>
              <a:t>on the distance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(We can, since another survey revealed the fact that all of our students have personal computers, while more than 95% of them have Internet access at home).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Organization of the course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Time for consultations is still available and students use it to their choice.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Still, they usually choose consultation by e-mail + live presentation of the material when it is almost finished.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6063208" cy="5112567"/>
          </a:xfrm>
        </p:spPr>
        <p:txBody>
          <a:bodyPr>
            <a:normAutofit/>
          </a:bodyPr>
          <a:lstStyle/>
          <a:p>
            <a:r>
              <a:rPr lang="en-US" dirty="0" smtClean="0"/>
              <a:t>Since it is difficult to gather a lot of students back in the classroom for surveys, we switched to electronic surveys, but </a:t>
            </a:r>
            <a:br>
              <a:rPr lang="en-US" dirty="0" smtClean="0"/>
            </a:br>
            <a:r>
              <a:rPr lang="en-US" dirty="0" smtClean="0"/>
              <a:t>response is never too high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In the following tables, we show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the most interesting results.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Answers are on the scale from 1 </a:t>
            </a:r>
            <a:br>
              <a:rPr lang="en-US" dirty="0" smtClean="0"/>
            </a:br>
            <a:r>
              <a:rPr lang="en-US" dirty="0" smtClean="0"/>
              <a:t>(totally disagree/not satisfied) to 5 </a:t>
            </a:r>
            <a:br>
              <a:rPr lang="en-US" dirty="0" smtClean="0"/>
            </a:br>
            <a:r>
              <a:rPr lang="en-US" dirty="0" smtClean="0"/>
              <a:t>(totally agree/completely satisfied).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Survey results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5796136" y="692696"/>
            <a:ext cx="3347864" cy="2376264"/>
          </a:xfrm>
          <a:prstGeom prst="wedgeEllipseCallout">
            <a:avLst>
              <a:gd name="adj1" fmla="val 31810"/>
              <a:gd name="adj2" fmla="val 83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 smtClean="0"/>
              <a:t>Drop of the grade was because of the wish to make lectures </a:t>
            </a:r>
            <a:r>
              <a:rPr lang="en-US" sz="2000" i="1" dirty="0" smtClean="0"/>
              <a:t>faster</a:t>
            </a:r>
            <a:r>
              <a:rPr lang="en-US" sz="2000" dirty="0" smtClean="0"/>
              <a:t>, so that they can start with the work </a:t>
            </a:r>
            <a:r>
              <a:rPr lang="en-US" sz="2000" i="1" dirty="0" smtClean="0"/>
              <a:t>sooner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8427" r="18772" b="6330"/>
          <a:stretch>
            <a:fillRect/>
          </a:stretch>
        </p:blipFill>
        <p:spPr bwMode="auto">
          <a:xfrm>
            <a:off x="4955421" y="3933056"/>
            <a:ext cx="4188579" cy="24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17206" r="18064" b="6111"/>
          <a:stretch>
            <a:fillRect/>
          </a:stretch>
        </p:blipFill>
        <p:spPr bwMode="auto">
          <a:xfrm>
            <a:off x="0" y="3356992"/>
            <a:ext cx="4061012" cy="287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8763000" cy="1656183"/>
          </a:xfrm>
        </p:spPr>
        <p:txBody>
          <a:bodyPr>
            <a:normAutofit/>
          </a:bodyPr>
          <a:lstStyle/>
          <a:p>
            <a:endParaRPr lang="en-US" sz="2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Survey results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0" y="836712"/>
            <a:ext cx="3059832" cy="2088232"/>
          </a:xfrm>
          <a:prstGeom prst="wedgeEllipseCallout">
            <a:avLst>
              <a:gd name="adj1" fmla="val 23661"/>
              <a:gd name="adj2" fmla="val 59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 smtClean="0"/>
              <a:t>Assistant has slightly higher grades, because, her/his part was more interesting to students.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2339752" y="4797151"/>
            <a:ext cx="1728192" cy="246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411760" y="6021288"/>
            <a:ext cx="1656184" cy="2365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3419872" y="980728"/>
            <a:ext cx="4536504" cy="1872208"/>
          </a:xfrm>
          <a:prstGeom prst="wedgeEllipseCallout">
            <a:avLst>
              <a:gd name="adj1" fmla="val -31127"/>
              <a:gd name="adj2" fmla="val 62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 smtClean="0"/>
              <a:t>No “boring” theoretical lectures; but exercises with practical and clickable things, which students prefer.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1306" r="21306" b="7380"/>
          <a:stretch>
            <a:fillRect/>
          </a:stretch>
        </p:blipFill>
        <p:spPr bwMode="auto">
          <a:xfrm>
            <a:off x="4360207" y="3356992"/>
            <a:ext cx="4783793" cy="29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8763000" cy="51125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last table, about the course requirements, can be summed up in a few words as:</a:t>
            </a:r>
          </a:p>
          <a:p>
            <a:pPr lvl="1"/>
            <a:r>
              <a:rPr lang="en-US" sz="2400" dirty="0" smtClean="0"/>
              <a:t>students missed almost no lectures, nor exercises, and used consultations a lot! </a:t>
            </a:r>
          </a:p>
          <a:p>
            <a:pPr lvl="1"/>
            <a:r>
              <a:rPr lang="en-US" sz="2400" dirty="0" smtClean="0"/>
              <a:t>they spent a lot of time to post-process lectures and finish assignments.</a:t>
            </a:r>
          </a:p>
          <a:p>
            <a:endParaRPr lang="en-US" sz="2800" dirty="0" smtClean="0"/>
          </a:p>
          <a:p>
            <a:r>
              <a:rPr lang="en-US" sz="2800" dirty="0" smtClean="0"/>
              <a:t>Through oral discussions, we found out reasons: </a:t>
            </a:r>
          </a:p>
          <a:p>
            <a:pPr lvl="1"/>
            <a:r>
              <a:rPr lang="en-US" sz="2400" dirty="0" smtClean="0"/>
              <a:t>students liked the fact that they can really finish with their exam in a Bologna manner, over the year, </a:t>
            </a:r>
          </a:p>
          <a:p>
            <a:pPr lvl="1"/>
            <a:r>
              <a:rPr lang="en-US" sz="2400" dirty="0" smtClean="0"/>
              <a:t>get their grades even before the final exam period, and</a:t>
            </a:r>
          </a:p>
          <a:p>
            <a:pPr lvl="1"/>
            <a:r>
              <a:rPr lang="en-US" sz="2400" dirty="0" smtClean="0"/>
              <a:t>liked very much practical nature of the course.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Organization of the course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2669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Regular Possibilities</a:t>
            </a:r>
            <a:endParaRPr lang="en-US" sz="3200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9052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Resulting Lectures</a:t>
            </a:r>
            <a:endParaRPr lang="en-US" sz="3200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7244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Resume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4" name="Right Arrow Callout 23"/>
          <p:cNvSpPr/>
          <p:nvPr/>
        </p:nvSpPr>
        <p:spPr>
          <a:xfrm>
            <a:off x="838200" y="14652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1.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2800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7244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838200" y="30948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9096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743200" y="30861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Additional Possibility</a:t>
            </a:r>
            <a:endParaRPr lang="en-US" sz="3200" dirty="0"/>
          </a:p>
        </p:txBody>
      </p:sp>
      <p:pic>
        <p:nvPicPr>
          <p:cNvPr id="13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3" r="12738"/>
          <a:stretch>
            <a:fillRect/>
          </a:stretch>
        </p:blipFill>
        <p:spPr>
          <a:xfrm>
            <a:off x="6677891" y="1219200"/>
            <a:ext cx="2382982" cy="3413761"/>
          </a:xfrm>
          <a:prstGeom prst="rect">
            <a:avLst/>
          </a:prstGeom>
          <a:ln w="539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8763000" cy="511256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Considering the practical use and application of eLearning at the DMI in Novi Sad, it is not just an improbable dream or unrealistic idea for a long time. </a:t>
            </a:r>
          </a:p>
          <a:p>
            <a:pPr>
              <a:lnSpc>
                <a:spcPct val="100000"/>
              </a:lnSpc>
            </a:pP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LMS Moodle is running at full speed for more than a decade now, and </a:t>
            </a:r>
            <a:r>
              <a:rPr lang="en-US" sz="2800" b="1" i="1" dirty="0" smtClean="0"/>
              <a:t>all</a:t>
            </a:r>
            <a:r>
              <a:rPr lang="en-US" sz="2800" dirty="0" smtClean="0"/>
              <a:t> of the courses in CS are covered with at least some eLearning resources.</a:t>
            </a:r>
          </a:p>
          <a:p>
            <a:pPr>
              <a:lnSpc>
                <a:spcPct val="100000"/>
              </a:lnSpc>
            </a:pP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Even if that means just a meager repository of static teaching material, we used it as a start for each course and over the years developed additional resources. </a:t>
            </a:r>
            <a:endParaRPr lang="en-US" sz="2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State of the art – one more time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8763000" cy="51125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Great support and help in the development of this eLearning teaching resources we received from our students.</a:t>
            </a:r>
          </a:p>
          <a:p>
            <a:pPr>
              <a:lnSpc>
                <a:spcPct val="100000"/>
              </a:lnSpc>
            </a:pP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This fulfilled twofold purpose: 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/>
              <a:t>to introduce our students to modern and up-to-date methods of teaching, and </a:t>
            </a:r>
          </a:p>
          <a:p>
            <a:pPr lvl="1">
              <a:lnSpc>
                <a:spcPct val="100000"/>
              </a:lnSpc>
            </a:pPr>
            <a:endParaRPr lang="en-US" sz="2400" dirty="0" smtClean="0"/>
          </a:p>
          <a:p>
            <a:pPr lvl="1">
              <a:lnSpc>
                <a:spcPct val="100000"/>
              </a:lnSpc>
            </a:pPr>
            <a:r>
              <a:rPr lang="en-US" sz="2400" dirty="0" smtClean="0"/>
              <a:t>to help lecturers in achieving some starting material for eLearning teaching resources.</a:t>
            </a: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State of the art – one more time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80729"/>
            <a:ext cx="8763000" cy="511256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Quality of the material our students produced was of a variable level – from amateurish and weak, to excellent and admirable. </a:t>
            </a:r>
          </a:p>
          <a:p>
            <a:pPr>
              <a:lnSpc>
                <a:spcPct val="100000"/>
              </a:lnSpc>
            </a:pP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Each time we had to check the material both for quality and for legal/ethical issues, and made sure that everything is correct and usable. </a:t>
            </a:r>
          </a:p>
          <a:p>
            <a:pPr>
              <a:lnSpc>
                <a:spcPct val="100000"/>
              </a:lnSpc>
            </a:pP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Still</a:t>
            </a:r>
            <a:r>
              <a:rPr lang="en-US" sz="2800" smtClean="0"/>
              <a:t>, our </a:t>
            </a:r>
            <a:r>
              <a:rPr lang="en-US" sz="2800" dirty="0" smtClean="0"/>
              <a:t>experience with this type of work is very positive, and we gladly suggest to other institutions to follow it and apply the same methodology.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State of the art – one more time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</a:rPr>
              <a:t>Resulting lectures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95399"/>
            <a:ext cx="5847184" cy="4525965"/>
          </a:xfrm>
        </p:spPr>
        <p:txBody>
          <a:bodyPr/>
          <a:lstStyle/>
          <a:p>
            <a:r>
              <a:rPr lang="en-US" dirty="0" smtClean="0"/>
              <a:t>eLearning at the University level requires a lot of work.</a:t>
            </a:r>
          </a:p>
          <a:p>
            <a:endParaRPr lang="en-US" dirty="0" smtClean="0"/>
          </a:p>
          <a:p>
            <a:r>
              <a:rPr lang="en-US" dirty="0" smtClean="0"/>
              <a:t>For each Department, each direction at that Department, and each obligatory course at that direction, we need at least:</a:t>
            </a:r>
          </a:p>
          <a:p>
            <a:pPr lvl="1"/>
            <a:r>
              <a:rPr lang="en-US" dirty="0" smtClean="0"/>
              <a:t>some </a:t>
            </a:r>
            <a:r>
              <a:rPr lang="en-US" i="1" dirty="0" smtClean="0"/>
              <a:t>stable</a:t>
            </a:r>
            <a:r>
              <a:rPr lang="en-US" dirty="0" smtClean="0"/>
              <a:t> and </a:t>
            </a:r>
            <a:r>
              <a:rPr lang="en-US" i="1" dirty="0" smtClean="0"/>
              <a:t>passive</a:t>
            </a:r>
            <a:r>
              <a:rPr lang="en-US" dirty="0" smtClean="0"/>
              <a:t> reading material;</a:t>
            </a:r>
          </a:p>
          <a:p>
            <a:pPr lvl="1"/>
            <a:r>
              <a:rPr lang="en-US" dirty="0" smtClean="0"/>
              <a:t>some </a:t>
            </a:r>
            <a:r>
              <a:rPr lang="en-US" i="1" dirty="0" smtClean="0"/>
              <a:t>active, multimedia</a:t>
            </a:r>
            <a:r>
              <a:rPr lang="en-US" dirty="0" smtClean="0"/>
              <a:t> resources;</a:t>
            </a:r>
          </a:p>
          <a:p>
            <a:pPr lvl="1"/>
            <a:r>
              <a:rPr lang="en-US" dirty="0" smtClean="0"/>
              <a:t>some testing and self-testing material, and</a:t>
            </a:r>
          </a:p>
          <a:p>
            <a:pPr lvl="1"/>
            <a:r>
              <a:rPr lang="en-US" dirty="0" smtClean="0"/>
              <a:t>some links to either pre-requisite, or additional, bonus resources.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Just a reminder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These eLearning resources must be updated rather often.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… much, much more often than in elementary and secondary schools.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clipse\Downloads\tree_of_knowledge_book_swinging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5137108" cy="55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6250530" cy="533401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Thanks for the attention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2924944"/>
            <a:ext cx="2667000" cy="2057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smtClean="0"/>
              <a:t>Any questions, suggestions, or offers?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xmlns="" val="9586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95399"/>
            <a:ext cx="5847184" cy="4525965"/>
          </a:xfrm>
        </p:spPr>
        <p:txBody>
          <a:bodyPr/>
          <a:lstStyle/>
          <a:p>
            <a:r>
              <a:rPr lang="en-US" dirty="0" smtClean="0"/>
              <a:t>If your Department also agrees to follow Bologna principles, there is a number of elective courses.</a:t>
            </a:r>
          </a:p>
          <a:p>
            <a:endParaRPr lang="en-US" dirty="0" smtClean="0"/>
          </a:p>
          <a:p>
            <a:r>
              <a:rPr lang="en-US" dirty="0" smtClean="0"/>
              <a:t>A regular amount should be at least 30% of courses, or in absolute numbers, around 10.</a:t>
            </a:r>
          </a:p>
          <a:p>
            <a:endParaRPr lang="en-US" dirty="0" smtClean="0"/>
          </a:p>
          <a:p>
            <a:r>
              <a:rPr lang="en-US" dirty="0" smtClean="0"/>
              <a:t>Of course, for students to be able to </a:t>
            </a:r>
            <a:r>
              <a:rPr lang="en-US" i="1" dirty="0" smtClean="0"/>
              <a:t>choose</a:t>
            </a:r>
            <a:r>
              <a:rPr lang="en-US" dirty="0" smtClean="0"/>
              <a:t>, that means about 30 elective courses developed to choose from.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Just a reminder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Let’s look at DMI! </a:t>
            </a:r>
            <a:br>
              <a:rPr lang="en-US" sz="2000" dirty="0" smtClean="0"/>
            </a:br>
            <a:r>
              <a:rPr lang="en-US" sz="2000" dirty="0" smtClean="0"/>
              <a:t>To achieve 240 ECTS, student MUST pass 22 obligatory and 9 elective courses.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Common practice of taking “easier” courses, leads to selection of 33-34 courses– 22 + 11/12.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95399"/>
            <a:ext cx="5847184" cy="4525965"/>
          </a:xfrm>
        </p:spPr>
        <p:txBody>
          <a:bodyPr>
            <a:normAutofit/>
          </a:bodyPr>
          <a:lstStyle/>
          <a:p>
            <a:r>
              <a:rPr lang="en-US" dirty="0" smtClean="0"/>
              <a:t>So at DMI, 22 obligatory courses + 9-12 elective courses per student, makes </a:t>
            </a:r>
            <a:r>
              <a:rPr lang="en-US" sz="3600" dirty="0" smtClean="0"/>
              <a:t>more than 50 courses</a:t>
            </a:r>
            <a:r>
              <a:rPr lang="en-US" dirty="0" smtClean="0"/>
              <a:t> altogether!!!</a:t>
            </a:r>
          </a:p>
          <a:p>
            <a:endParaRPr lang="en-US" dirty="0" smtClean="0"/>
          </a:p>
          <a:p>
            <a:r>
              <a:rPr lang="en-US" dirty="0" smtClean="0"/>
              <a:t>At the plus and minus side, we have:</a:t>
            </a:r>
          </a:p>
          <a:p>
            <a:pPr lvl="1"/>
            <a:r>
              <a:rPr lang="en-US" dirty="0" smtClean="0"/>
              <a:t>we wanted to develop at least 3 courses to be chosen from, for each elective course, but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 of the elective courses for one direction, are actually obligatory courses for some other direction, which we had to develop anyway.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State of the art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Up to a certain point in time, all of the elective courses were in CS.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Also, all of the eLearning material for any course, were in CS.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Regular possibilities	Additional possibility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2669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Regular Possibilities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9052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Resulting Lectures</a:t>
            </a:r>
            <a:endParaRPr lang="en-US" sz="3200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7244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Resume</a:t>
            </a:r>
            <a:endParaRPr lang="en-US" sz="3200" dirty="0"/>
          </a:p>
        </p:txBody>
      </p:sp>
      <p:sp>
        <p:nvSpPr>
          <p:cNvPr id="24" name="Right Arrow Callout 23"/>
          <p:cNvSpPr/>
          <p:nvPr/>
        </p:nvSpPr>
        <p:spPr>
          <a:xfrm>
            <a:off x="838200" y="14652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1.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2800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7244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838200" y="30948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9096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743200" y="30861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Additional Possibility</a:t>
            </a:r>
            <a:endParaRPr lang="en-US" sz="3200" dirty="0"/>
          </a:p>
        </p:txBody>
      </p:sp>
      <p:pic>
        <p:nvPicPr>
          <p:cNvPr id="13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3" r="12738"/>
          <a:stretch>
            <a:fillRect/>
          </a:stretch>
        </p:blipFill>
        <p:spPr>
          <a:xfrm>
            <a:off x="6677891" y="1219200"/>
            <a:ext cx="2382982" cy="3413761"/>
          </a:xfrm>
          <a:prstGeom prst="rect">
            <a:avLst/>
          </a:prstGeom>
          <a:ln w="539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151383"/>
            <a:ext cx="6120680" cy="4941913"/>
          </a:xfrm>
        </p:spPr>
        <p:txBody>
          <a:bodyPr>
            <a:normAutofit/>
          </a:bodyPr>
          <a:lstStyle/>
          <a:p>
            <a:r>
              <a:rPr lang="en-US" dirty="0" smtClean="0"/>
              <a:t>Study direction “</a:t>
            </a:r>
            <a:r>
              <a:rPr lang="en-US" i="1" dirty="0" smtClean="0"/>
              <a:t>Professor of Computer Science</a:t>
            </a:r>
            <a:r>
              <a:rPr lang="en-US" dirty="0" smtClean="0"/>
              <a:t>” at DMI had an obligatory course “Distance Learning”. </a:t>
            </a:r>
          </a:p>
          <a:p>
            <a:pPr lvl="1"/>
            <a:r>
              <a:rPr lang="en-US" dirty="0" smtClean="0"/>
              <a:t>conducted at the fourth, final year of their studies;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students already passed all of “</a:t>
            </a:r>
            <a:r>
              <a:rPr lang="en-US" i="1" dirty="0" smtClean="0"/>
              <a:t>Pepsi”</a:t>
            </a:r>
            <a:r>
              <a:rPr lang="en-US" dirty="0" smtClean="0"/>
              <a:t> courses, and a large number of other courses, so they are ready to employ their knowledge.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within a “Distance Learning” course, they developed teaching material for the course of their selection in LMS Moodle.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First inspiration 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As a consequence, we got 20 lectures prepared! 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i="1" dirty="0" smtClean="0"/>
              <a:t>Not </a:t>
            </a:r>
            <a:r>
              <a:rPr lang="en-US" sz="2000" dirty="0" smtClean="0"/>
              <a:t>fully and completely, but a good, sometimes even excellent starting point!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Regular possibilities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Additional possibility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95399"/>
            <a:ext cx="5991200" cy="4653881"/>
          </a:xfrm>
        </p:spPr>
        <p:txBody>
          <a:bodyPr>
            <a:normAutofit/>
          </a:bodyPr>
          <a:lstStyle/>
          <a:p>
            <a:r>
              <a:rPr lang="en-US" dirty="0" smtClean="0"/>
              <a:t>Perfect while it lasted, but it </a:t>
            </a:r>
            <a:r>
              <a:rPr lang="en-US" i="1" dirty="0" smtClean="0"/>
              <a:t>didn’t</a:t>
            </a:r>
            <a:r>
              <a:rPr lang="en-US" dirty="0" smtClean="0"/>
              <a:t> last.</a:t>
            </a:r>
          </a:p>
          <a:p>
            <a:endParaRPr lang="en-US" dirty="0" smtClean="0"/>
          </a:p>
          <a:p>
            <a:r>
              <a:rPr lang="en-US" dirty="0" smtClean="0"/>
              <a:t>Professors’ direction had over the years 3, 4, 5, 8 … and then 0, 0, 0 students enrolled!!! Consequently, DMI decided to drop the direction for the next accreditation period.</a:t>
            </a:r>
          </a:p>
          <a:p>
            <a:endParaRPr lang="en-US" dirty="0" smtClean="0"/>
          </a:p>
          <a:p>
            <a:r>
              <a:rPr lang="en-US" dirty="0" smtClean="0"/>
              <a:t>We’ve lost our allies for eLearning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40965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First problem</a:t>
            </a:r>
            <a:endParaRPr lang="en-US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44208" y="969640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lvl="1" algn="ctr"/>
            <a:r>
              <a:rPr lang="en-US" sz="2000" dirty="0" smtClean="0"/>
              <a:t>To be honest, 20 lectures is </a:t>
            </a:r>
            <a:r>
              <a:rPr lang="en-US" sz="2000" i="1" dirty="0" smtClean="0"/>
              <a:t>not</a:t>
            </a:r>
            <a:r>
              <a:rPr lang="en-US" sz="2000" dirty="0" smtClean="0"/>
              <a:t> much. Sometimes, just 1 course, has that amount of lectures.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372200" y="3717032"/>
            <a:ext cx="2534344" cy="2099320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dirty="0" smtClean="0"/>
              <a:t>And … let me remind you, we had to develop more than 50 courses.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41450" algn="l"/>
                <a:tab pos="3587750" algn="l"/>
                <a:tab pos="5832475" algn="l"/>
                <a:tab pos="8077200" algn="l"/>
              </a:tabLst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Introduction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Regular possibilities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	Additional possibility	Resulting lectures	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2669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Regular Possibilities</a:t>
            </a:r>
            <a:endParaRPr lang="en-US" sz="3200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90525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Resulting Lectures</a:t>
            </a:r>
            <a:endParaRPr lang="en-US" sz="3200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7244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Resume</a:t>
            </a:r>
            <a:endParaRPr lang="en-US" sz="3200" dirty="0"/>
          </a:p>
        </p:txBody>
      </p:sp>
      <p:sp>
        <p:nvSpPr>
          <p:cNvPr id="24" name="Right Arrow Callout 23"/>
          <p:cNvSpPr/>
          <p:nvPr/>
        </p:nvSpPr>
        <p:spPr>
          <a:xfrm>
            <a:off x="838200" y="14652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1.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2800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7244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838200" y="30948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9096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743200" y="3086100"/>
            <a:ext cx="6400800" cy="8382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Additional Possibility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3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3" r="12738"/>
          <a:stretch>
            <a:fillRect/>
          </a:stretch>
        </p:blipFill>
        <p:spPr>
          <a:xfrm>
            <a:off x="6677891" y="1219200"/>
            <a:ext cx="2382982" cy="3413761"/>
          </a:xfrm>
          <a:prstGeom prst="rect">
            <a:avLst/>
          </a:prstGeom>
          <a:ln w="539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</Template>
  <TotalTime>537</TotalTime>
  <Words>2278</Words>
  <Application>Microsoft Office PowerPoint</Application>
  <PresentationFormat>On-screen Show (4:3)</PresentationFormat>
  <Paragraphs>279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Segoe UI</vt:lpstr>
      <vt:lpstr>Wingdings</vt:lpstr>
      <vt:lpstr>Perpetua</vt:lpstr>
      <vt:lpstr>Chalkboard</vt:lpstr>
      <vt:lpstr>Us and Them – The Story of Joint Venture in eLearning of Teachers and Students</vt:lpstr>
      <vt:lpstr>Agenda</vt:lpstr>
      <vt:lpstr>Just a reminder</vt:lpstr>
      <vt:lpstr>Just a reminder</vt:lpstr>
      <vt:lpstr>State of the art</vt:lpstr>
      <vt:lpstr>Agenda</vt:lpstr>
      <vt:lpstr>The First inspiration </vt:lpstr>
      <vt:lpstr>The First problem</vt:lpstr>
      <vt:lpstr>Agenda</vt:lpstr>
      <vt:lpstr>Recursive solution </vt:lpstr>
      <vt:lpstr>The First experiences</vt:lpstr>
      <vt:lpstr>Further experiences</vt:lpstr>
      <vt:lpstr>Achievements</vt:lpstr>
      <vt:lpstr>(Small) conclusion</vt:lpstr>
      <vt:lpstr>Agenda</vt:lpstr>
      <vt:lpstr>(Successful) Resulting lectures</vt:lpstr>
      <vt:lpstr>What lectures have we got?</vt:lpstr>
      <vt:lpstr>Content of a lecture</vt:lpstr>
      <vt:lpstr>Content of a lecture</vt:lpstr>
      <vt:lpstr>Satisfaction of students</vt:lpstr>
      <vt:lpstr>Organization of the course</vt:lpstr>
      <vt:lpstr>Organization of the course</vt:lpstr>
      <vt:lpstr>Survey results</vt:lpstr>
      <vt:lpstr>Survey results</vt:lpstr>
      <vt:lpstr>Organization of the course</vt:lpstr>
      <vt:lpstr>Agenda</vt:lpstr>
      <vt:lpstr>State of the art – one more time</vt:lpstr>
      <vt:lpstr>State of the art – one more time</vt:lpstr>
      <vt:lpstr>State of the art – one more time</vt:lpstr>
      <vt:lpstr>Thanks for the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Chalkboard</dc:title>
  <dc:creator>putnik</dc:creator>
  <cp:lastModifiedBy>Putnik</cp:lastModifiedBy>
  <cp:revision>57</cp:revision>
  <dcterms:created xsi:type="dcterms:W3CDTF">2013-07-23T09:27:24Z</dcterms:created>
  <dcterms:modified xsi:type="dcterms:W3CDTF">2015-08-25T06:57:36Z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